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2" r:id="rId3"/>
    <p:sldId id="271" r:id="rId4"/>
    <p:sldId id="273" r:id="rId5"/>
    <p:sldId id="256" r:id="rId6"/>
    <p:sldId id="257" r:id="rId7"/>
    <p:sldId id="258" r:id="rId8"/>
    <p:sldId id="259" r:id="rId9"/>
    <p:sldId id="264" r:id="rId10"/>
    <p:sldId id="260" r:id="rId11"/>
    <p:sldId id="261" r:id="rId12"/>
    <p:sldId id="262" r:id="rId13"/>
    <p:sldId id="263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Допуск к  ГИА 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" b="16300"/>
          <a:stretch/>
        </p:blipFill>
        <p:spPr bwMode="auto">
          <a:xfrm>
            <a:off x="323528" y="764705"/>
            <a:ext cx="8618341" cy="5424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86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52" y="252185"/>
            <a:ext cx="7076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Итоговое собеседование по русскому языку. </a:t>
            </a:r>
          </a:p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Основные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нововведения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96941" y="1695381"/>
            <a:ext cx="3356851" cy="64633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Введены запреты на средства связи и прочее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71363" y="3249744"/>
            <a:ext cx="3382429" cy="923330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 решению ОИВ ИС-9 может проводиться</a:t>
            </a:r>
          </a:p>
          <a:p>
            <a:pPr algn="ctr"/>
            <a:r>
              <a:rPr lang="ru-RU" dirty="0"/>
              <a:t>с использованием ИКТ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20075" y="4965173"/>
            <a:ext cx="3433717" cy="64633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Введена процедура удаления с ИС-9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2766" y="1892831"/>
            <a:ext cx="3356851" cy="923330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Заявления могут подаваться</a:t>
            </a:r>
          </a:p>
          <a:p>
            <a:pPr algn="ctr"/>
            <a:r>
              <a:rPr lang="ru-RU" dirty="0"/>
              <a:t>обучающимися, их родителями или уполномоченными лицами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3437" y="4005064"/>
            <a:ext cx="3356851" cy="64633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Введено описание подачи заявлений, в </a:t>
            </a:r>
            <a:r>
              <a:rPr lang="ru-RU" dirty="0" err="1"/>
              <a:t>т.ч</a:t>
            </a:r>
            <a:r>
              <a:rPr lang="ru-RU" dirty="0"/>
              <a:t>. для лиц с ОВЗ</a:t>
            </a:r>
          </a:p>
        </p:txBody>
      </p:sp>
    </p:spTree>
    <p:extLst>
      <p:ext uri="{BB962C8B-B14F-4D97-AF65-F5344CB8AC3E}">
        <p14:creationId xmlns:p14="http://schemas.microsoft.com/office/powerpoint/2010/main" val="264626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033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977738" y="3525011"/>
            <a:ext cx="7885417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solidFill>
                  <a:srgbClr val="9999FF"/>
                </a:solidFill>
              </a:rPr>
              <a:t>допускаются в дополнительные сроки</a:t>
            </a:r>
          </a:p>
          <a:p>
            <a:r>
              <a:rPr lang="ru-RU" sz="1700" dirty="0" smtClean="0"/>
              <a:t>обучающиеся, экстерны: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00" dirty="0" smtClean="0"/>
              <a:t>получившие «незачет»;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dirty="0" smtClean="0"/>
              <a:t>не явившиеся по уважительным причинам, подтвержденным документально;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00" dirty="0" smtClean="0"/>
              <a:t>не завершившие итоговое собеседование по уважительным причинам, подтвержденным документально;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00" dirty="0" smtClean="0"/>
              <a:t>удаленные за нарушения требований, установленных п. 22 Порядка </a:t>
            </a:r>
            <a:r>
              <a:rPr lang="ru-RU" sz="17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1700" b="1" dirty="0" smtClean="0">
              <a:solidFill>
                <a:srgbClr val="0099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1563" y="4005066"/>
            <a:ext cx="45359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ra Pro Medium" panose="00000600000000000000" pitchFamily="2" charset="0"/>
              </a:rPr>
              <a:t/>
            </a:r>
            <a:br>
              <a:rPr lang="ru-RU" dirty="0" smtClean="0">
                <a:latin typeface="Cera Pro Medium" panose="00000600000000000000" pitchFamily="2" charset="0"/>
              </a:rPr>
            </a:br>
            <a:endParaRPr lang="ru-RU" dirty="0">
              <a:latin typeface="Cera Pro Medium" panose="00000600000000000000" pitchFamily="2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1763688" y="260648"/>
            <a:ext cx="6313512" cy="7680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Arial"/>
                <a:ea typeface="+mj-ea"/>
                <a:cs typeface="+mj-cs"/>
              </a:rPr>
              <a:t>Итоговое собеседование по русскому языку в 2024 году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Arial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000568"/>
              </p:ext>
            </p:extLst>
          </p:nvPr>
        </p:nvGraphicFramePr>
        <p:xfrm>
          <a:off x="1043611" y="1220756"/>
          <a:ext cx="7200799" cy="17068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20280">
                  <a:extLst>
                    <a:ext uri="{9D8B030D-6E8A-4147-A177-3AD203B41FA5}">
                      <a16:colId xmlns="" xmlns:a16="http://schemas.microsoft.com/office/drawing/2014/main" val="1787537181"/>
                    </a:ext>
                  </a:extLst>
                </a:gridCol>
                <a:gridCol w="2520296">
                  <a:extLst>
                    <a:ext uri="{9D8B030D-6E8A-4147-A177-3AD203B41FA5}">
                      <a16:colId xmlns="" xmlns:a16="http://schemas.microsoft.com/office/drawing/2014/main" val="2805247821"/>
                    </a:ext>
                  </a:extLst>
                </a:gridCol>
                <a:gridCol w="2160223">
                  <a:extLst>
                    <a:ext uri="{9D8B030D-6E8A-4147-A177-3AD203B41FA5}">
                      <a16:colId xmlns="" xmlns:a16="http://schemas.microsoft.com/office/drawing/2014/main" val="2354166849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февраль</a:t>
                      </a:r>
                      <a:endParaRPr lang="ru-RU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март</a:t>
                      </a:r>
                      <a:endParaRPr lang="ru-RU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апрель</a:t>
                      </a:r>
                      <a:endParaRPr lang="ru-RU" sz="32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43353397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14</a:t>
                      </a:r>
                      <a:endParaRPr lang="ru-RU" sz="3200" b="1" dirty="0">
                        <a:solidFill>
                          <a:srgbClr val="0099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13</a:t>
                      </a:r>
                      <a:endParaRPr lang="ru-RU" sz="3200" b="1" dirty="0">
                        <a:solidFill>
                          <a:srgbClr val="0099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15</a:t>
                      </a:r>
                      <a:endParaRPr lang="ru-RU" sz="3200" b="1" dirty="0">
                        <a:solidFill>
                          <a:srgbClr val="009900"/>
                        </a:solidFill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249125441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основной срок</a:t>
                      </a:r>
                      <a:endParaRPr lang="ru-RU" sz="2400" dirty="0"/>
                    </a:p>
                  </a:txBody>
                  <a:tcPr marT="60960" marB="6096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дополнительный срок</a:t>
                      </a:r>
                      <a:endParaRPr lang="ru-RU" sz="2400" dirty="0"/>
                    </a:p>
                  </a:txBody>
                  <a:tcPr marT="60960" marB="60960"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9571021"/>
                  </a:ext>
                </a:extLst>
              </a:tr>
            </a:tbl>
          </a:graphicData>
        </a:graphic>
      </p:graphicFrame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86586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Оценка </a:t>
            </a:r>
            <a:r>
              <a:rPr lang="ru-RU" dirty="0" err="1" smtClean="0"/>
              <a:t>метапредметных</a:t>
            </a:r>
            <a:r>
              <a:rPr lang="ru-RU" dirty="0" smtClean="0"/>
              <a:t> результатов освоения ООП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6891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435280" cy="600953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Основной процедурой итоговой оценки достижения </a:t>
            </a:r>
            <a:r>
              <a:rPr lang="ru-RU" dirty="0" err="1"/>
              <a:t>метапредметных</a:t>
            </a:r>
            <a:r>
              <a:rPr lang="ru-RU" dirty="0"/>
              <a:t> результатов является </a:t>
            </a:r>
            <a:r>
              <a:rPr lang="ru-RU" b="1" dirty="0"/>
              <a:t>защита итогового индивидуального проекта.</a:t>
            </a:r>
          </a:p>
          <a:p>
            <a:pPr marL="0" indent="0">
              <a:buNone/>
            </a:pPr>
            <a:r>
              <a:rPr lang="ru-RU" dirty="0"/>
              <a:t>Итоговой проект представляет собой учебный проект, выполняемый обучающимся в рамках одного или нескольких учебных предметов с целью продемонстрировать свои достижения в самостоятельном освоении содержания избранных областей знаний и/или видов деятельности и способность проектировать и осуществлять целесообразную и результативную деятельность (учебно-познавательную, конструкторскую, социальную, художественно-творческую, иную).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7405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Результатом (продуктом) проектной деятельности может быть любая из следующих работ:</a:t>
            </a:r>
            <a:endParaRPr lang="ru-RU" b="1" i="1" dirty="0"/>
          </a:p>
          <a:p>
            <a:r>
              <a:rPr lang="ru-RU" dirty="0"/>
              <a:t>а) </a:t>
            </a:r>
            <a:r>
              <a:rPr lang="ru-RU" b="1" dirty="0"/>
              <a:t>письменная работа </a:t>
            </a:r>
            <a:r>
              <a:rPr lang="ru-RU" dirty="0"/>
              <a:t>(эссе, реферат, аналитические материалы, обзорные материалы, отчёты о проведённых исследованиях, стендовый доклад и др.);</a:t>
            </a:r>
            <a:endParaRPr lang="ru-RU" b="1" i="1" dirty="0"/>
          </a:p>
          <a:p>
            <a:r>
              <a:rPr lang="ru-RU" dirty="0"/>
              <a:t>б) </a:t>
            </a:r>
            <a:r>
              <a:rPr lang="ru-RU" b="1" dirty="0"/>
              <a:t>художественная творческая работа </a:t>
            </a:r>
            <a:r>
              <a:rPr lang="ru-RU" dirty="0"/>
              <a:t>(в области литературы, музыки, изобразительного искусства, экранных искусств), представленная в виде прозаического или стихотворного произведения, инсценировки, художественной декламации, исполнения музыкального произведения, компьютерной анимации и др.;</a:t>
            </a:r>
            <a:endParaRPr lang="ru-RU" b="1" i="1" dirty="0"/>
          </a:p>
          <a:p>
            <a:r>
              <a:rPr lang="ru-RU" dirty="0"/>
              <a:t>в) </a:t>
            </a:r>
            <a:r>
              <a:rPr lang="ru-RU" b="1" dirty="0"/>
              <a:t>материальный объект</a:t>
            </a:r>
            <a:r>
              <a:rPr lang="ru-RU" dirty="0"/>
              <a:t>, макет, иное конструкторское изделие;</a:t>
            </a:r>
            <a:endParaRPr lang="ru-RU" b="1" i="1" dirty="0"/>
          </a:p>
          <a:p>
            <a:r>
              <a:rPr lang="ru-RU" dirty="0"/>
              <a:t>г) </a:t>
            </a:r>
            <a:r>
              <a:rPr lang="ru-RU" b="1" dirty="0"/>
              <a:t>отчётные материалы по социальному проекту</a:t>
            </a:r>
            <a:r>
              <a:rPr lang="ru-RU" dirty="0"/>
              <a:t>, которые могут включать как тексты, так и мультимедийные продукты.</a:t>
            </a:r>
            <a:endParaRPr lang="ru-RU" b="1" i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6934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336704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Особенности оценки индивидуального проекта</a:t>
            </a:r>
            <a:endParaRPr lang="ru-RU" sz="28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Индивидуальный итоговой проект представляет собой учебный проект, выполняемый обучающимся в рамках одного или нескольких учебных предметов с целью продемонстрировать свои достижения в самостоятельном освоении содержания и методов избранных областей знаний и/или видов деятельности и способность проектировать и осуществлять целесообразную и результативную деятельность (учебно-познавательную, конструкторскую, социальную, художественно-творческую, иную).</a:t>
            </a:r>
            <a:endParaRPr lang="ru-RU" sz="2800" dirty="0"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226695" algn="l"/>
              </a:tabLst>
            </a:pPr>
            <a:r>
              <a:rPr lang="ru-RU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Выполнение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индивидуального итогового проекта обязательно для каждого обучающегося, его невыполнение равноценно получению неудовлетворительной оценки по любому учебному предмету.</a:t>
            </a:r>
            <a:endParaRPr lang="ru-RU" sz="28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0" indent="0">
              <a:buNone/>
            </a:pP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13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19256" cy="586551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Обучающиеся </a:t>
            </a:r>
            <a:r>
              <a:rPr lang="ru-RU" dirty="0"/>
              <a:t>сами выбирают как тему проекта, так и руководителя проекта (им может быть как  педагогический работник данной образовательной   организации , так и любой другой); тема проекта должна быть утверждена на уровне школьного методического объединения,  план реализации проекта разрабатывается учащимся совместно с руководителем проекта.</a:t>
            </a:r>
          </a:p>
          <a:p>
            <a:r>
              <a:rPr lang="ru-RU" dirty="0" smtClean="0"/>
              <a:t>Обязательным </a:t>
            </a:r>
            <a:r>
              <a:rPr lang="ru-RU" dirty="0"/>
              <a:t>является </a:t>
            </a:r>
            <a:r>
              <a:rPr lang="ru-RU" dirty="0" smtClean="0"/>
              <a:t>то</a:t>
            </a:r>
            <a:r>
              <a:rPr lang="ru-RU" dirty="0"/>
              <a:t>, что результат проектной деятельности должен иметь практическую </a:t>
            </a:r>
            <a:r>
              <a:rPr lang="ru-RU" dirty="0" smtClean="0"/>
              <a:t>направленность.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4790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проектов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763952"/>
            <a:ext cx="8219256" cy="977415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письменная работа (эссе, реферат, аналитические материалы, обзорные материалы, отчёты о проведённых исследованиях, стендовый доклад и др.);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8103"/>
            <a:ext cx="8136904" cy="573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342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73050"/>
            <a:ext cx="8280920" cy="308394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художественная творческая работа (в области литературы, музыки, изобразительного искусства, экранных искусств), представленная в виде прозаического или стихотворного произведения, инсценировки, художественной декламации, исполнения музыкального произведения, компьютерной анимации и др.;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84984"/>
            <a:ext cx="8640960" cy="328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931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ru-RU" dirty="0"/>
              <a:t>материальный объект, макет, иное конструкторское изделие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AutoShape 4" descr="https://pg21.ru/userfiles/picitem/img-20150222091135-25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7560840" cy="4252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279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19256" cy="5865515"/>
          </a:xfrm>
        </p:spPr>
        <p:txBody>
          <a:bodyPr/>
          <a:lstStyle/>
          <a:p>
            <a:r>
              <a:rPr lang="ru-RU" dirty="0"/>
              <a:t>отчётные материалы по социальному проекту, которые могут включать как тексты, так и мультимедийные продукты.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30" name="Picture 6" descr="C:\Users\k-40\Desktop\Разное\фото\IMG-20191105-WA0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09656">
            <a:off x="1476569" y="2491878"/>
            <a:ext cx="6582427" cy="370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k-40\Desktop\Разное\фото\IMG-20191105-WA0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09656">
            <a:off x="324441" y="2491876"/>
            <a:ext cx="6582427" cy="370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9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Индивидуальность             «Я –концепция» </a:t>
            </a:r>
          </a:p>
          <a:p>
            <a:pPr marL="0" indent="0">
              <a:buNone/>
            </a:pPr>
            <a:r>
              <a:rPr lang="ru-RU" dirty="0" smtClean="0"/>
              <a:t>Социальная или практическая значимость </a:t>
            </a:r>
          </a:p>
          <a:p>
            <a:pPr marL="0" indent="0">
              <a:buNone/>
            </a:pPr>
            <a:r>
              <a:rPr lang="ru-RU" dirty="0" smtClean="0"/>
              <a:t>Оформление в соответствии с требованиями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9882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538</Words>
  <Application>Microsoft Office PowerPoint</Application>
  <PresentationFormat>Экран (4:3)</PresentationFormat>
  <Paragraphs>49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Допуск к  ГИА </vt:lpstr>
      <vt:lpstr>Презентация PowerPoint</vt:lpstr>
      <vt:lpstr>Презентация PowerPoint</vt:lpstr>
      <vt:lpstr>Презентация PowerPoint</vt:lpstr>
      <vt:lpstr>Оценка метапредметных результатов освоения ООП 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проектов </vt:lpstr>
      <vt:lpstr>Презентация PowerPoint</vt:lpstr>
      <vt:lpstr>Презентация PowerPoint</vt:lpstr>
      <vt:lpstr>Презентация PowerPoint</vt:lpstr>
      <vt:lpstr>Проект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метапредметных результатов освоения ООП</dc:title>
  <dc:creator>k-40</dc:creator>
  <cp:lastModifiedBy>K40</cp:lastModifiedBy>
  <cp:revision>15</cp:revision>
  <dcterms:created xsi:type="dcterms:W3CDTF">2018-04-12T07:19:27Z</dcterms:created>
  <dcterms:modified xsi:type="dcterms:W3CDTF">2024-01-30T14:05:00Z</dcterms:modified>
</cp:coreProperties>
</file>